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44"/>
  </p:notesMasterIdLst>
  <p:sldIdLst>
    <p:sldId id="261" r:id="rId2"/>
    <p:sldId id="263" r:id="rId3"/>
    <p:sldId id="260" r:id="rId4"/>
    <p:sldId id="281" r:id="rId5"/>
    <p:sldId id="282" r:id="rId6"/>
    <p:sldId id="303" r:id="rId7"/>
    <p:sldId id="312" r:id="rId8"/>
    <p:sldId id="283" r:id="rId9"/>
    <p:sldId id="284" r:id="rId10"/>
    <p:sldId id="304" r:id="rId11"/>
    <p:sldId id="286" r:id="rId12"/>
    <p:sldId id="287" r:id="rId13"/>
    <p:sldId id="288" r:id="rId14"/>
    <p:sldId id="305" r:id="rId15"/>
    <p:sldId id="289" r:id="rId16"/>
    <p:sldId id="306" r:id="rId17"/>
    <p:sldId id="290" r:id="rId18"/>
    <p:sldId id="318" r:id="rId19"/>
    <p:sldId id="315" r:id="rId20"/>
    <p:sldId id="316" r:id="rId21"/>
    <p:sldId id="317" r:id="rId22"/>
    <p:sldId id="307" r:id="rId23"/>
    <p:sldId id="314" r:id="rId24"/>
    <p:sldId id="319" r:id="rId25"/>
    <p:sldId id="320" r:id="rId26"/>
    <p:sldId id="295" r:id="rId27"/>
    <p:sldId id="310" r:id="rId28"/>
    <p:sldId id="296" r:id="rId29"/>
    <p:sldId id="333" r:id="rId30"/>
    <p:sldId id="321" r:id="rId31"/>
    <p:sldId id="322" r:id="rId32"/>
    <p:sldId id="323" r:id="rId33"/>
    <p:sldId id="324" r:id="rId34"/>
    <p:sldId id="325" r:id="rId35"/>
    <p:sldId id="326" r:id="rId36"/>
    <p:sldId id="327" r:id="rId37"/>
    <p:sldId id="328" r:id="rId38"/>
    <p:sldId id="329" r:id="rId39"/>
    <p:sldId id="330" r:id="rId40"/>
    <p:sldId id="331" r:id="rId41"/>
    <p:sldId id="332" r:id="rId42"/>
    <p:sldId id="297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8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6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95996-0D5D-4189-B141-499A09A883DB}" type="datetimeFigureOut">
              <a:rPr lang="en-MY" smtClean="0"/>
              <a:pPr/>
              <a:t>14/6/2018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FD5AC-B836-4596-A3DE-1FD827FD24E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62189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3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439" y="1650738"/>
            <a:ext cx="712437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439" y="4134238"/>
            <a:ext cx="712437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8455682D-67D6-4DCB-BBA5-8066F1F40BFA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809" y="405518"/>
            <a:ext cx="3921724" cy="6044927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740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BA3E-4963-4F98-8BC3-F870CDD4B839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630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7BBB-53A4-48A8-B497-B1CE90235D54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11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BE56-4E9F-43BE-A7C0-7203C0C6A898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126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A3C3A-74BB-4227-BEF8-382A3375D2C9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6843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755303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-34000"/>
            <a:ext cx="12192000" cy="115357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75742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/>
          <a:stretch/>
        </p:blipFill>
        <p:spPr>
          <a:xfrm>
            <a:off x="7280949" y="1646490"/>
            <a:ext cx="4469051" cy="348512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13" name="Group 12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20" name="Group 19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4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B555A-89F2-4EED-BD51-3F32FB0BBDEE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479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F4C0-E133-486E-9F84-A4849E3E27FE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80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2B5A-91D8-4CF2-9BF4-802EBD323AA7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1183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4B10-D700-4A29-9F60-73078E84DCA1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4428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2776-CBCC-4901-9E8F-E13E2329FB98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294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56A5-1254-48AF-8416-6FEF14D4E7A3}" type="datetime1">
              <a:rPr lang="en-MY" smtClean="0"/>
              <a:pPr/>
              <a:t>14/6/2018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527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172200"/>
            <a:ext cx="12192000" cy="7609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-34000"/>
            <a:ext cx="12192000" cy="133760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37B171E4-F79E-4943-A0A4-5EECEB6EEE01}" type="datetime1">
              <a:rPr lang="en-MY" smtClean="0"/>
              <a:pPr/>
              <a:t>14/6/2018</a:t>
            </a:fld>
            <a:endParaRPr lang="en-MY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329EAAF7-05C4-4063-B450-AE7E7F991D4D}" type="slidenum">
              <a:rPr lang="en-MY" smtClean="0"/>
              <a:pPr/>
              <a:t>‹#›</a:t>
            </a:fld>
            <a:endParaRPr lang="en-MY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4000"/>
            <a:ext cx="1245937" cy="16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2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156" y="1650738"/>
            <a:ext cx="7536167" cy="2219691"/>
          </a:xfrm>
        </p:spPr>
        <p:txBody>
          <a:bodyPr>
            <a:normAutofit/>
          </a:bodyPr>
          <a:lstStyle/>
          <a:p>
            <a:r>
              <a:rPr lang="en-MY" sz="3600" b="1" dirty="0"/>
              <a:t>Training Module CPG Management of Glaucoma (SECOND EDITION) -</a:t>
            </a:r>
            <a:br>
              <a:rPr lang="en-MY" sz="3600" b="1" dirty="0"/>
            </a:br>
            <a:r>
              <a:rPr lang="en-MY" sz="3600" b="1" dirty="0"/>
              <a:t>Case Discussion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443" y="4134238"/>
            <a:ext cx="7124370" cy="2219691"/>
          </a:xfrm>
        </p:spPr>
        <p:txBody>
          <a:bodyPr>
            <a:normAutofit/>
          </a:bodyPr>
          <a:lstStyle/>
          <a:p>
            <a:r>
              <a:rPr lang="en-MY" sz="2000" dirty="0"/>
              <a:t>Professor Dr. Liza </a:t>
            </a:r>
            <a:r>
              <a:rPr lang="en-MY" sz="2000" dirty="0" err="1"/>
              <a:t>Sharmini</a:t>
            </a:r>
            <a:r>
              <a:rPr lang="en-MY" sz="2000" dirty="0"/>
              <a:t> Ahmad </a:t>
            </a:r>
            <a:r>
              <a:rPr lang="en-MY" sz="2000" dirty="0" err="1"/>
              <a:t>Tajudin</a:t>
            </a:r>
            <a:endParaRPr lang="en-MY" sz="2000" dirty="0"/>
          </a:p>
          <a:p>
            <a:r>
              <a:rPr lang="en-MY" sz="2000" dirty="0"/>
              <a:t>Head of Department &amp; Consultant Ophthalmologist</a:t>
            </a:r>
          </a:p>
          <a:p>
            <a:r>
              <a:rPr lang="en-MY" sz="2000" dirty="0" err="1"/>
              <a:t>Universiti</a:t>
            </a:r>
            <a:r>
              <a:rPr lang="en-MY" sz="2000" dirty="0"/>
              <a:t> </a:t>
            </a:r>
            <a:r>
              <a:rPr lang="en-MY" sz="2000" dirty="0" err="1"/>
              <a:t>Sains</a:t>
            </a:r>
            <a:r>
              <a:rPr lang="en-MY" sz="2000" dirty="0"/>
              <a:t> Malaysia</a:t>
            </a:r>
          </a:p>
          <a:p>
            <a:endParaRPr lang="en-MY" sz="2000" dirty="0"/>
          </a:p>
          <a:p>
            <a:r>
              <a:rPr lang="en-MY" sz="2000" dirty="0"/>
              <a:t>Dr. </a:t>
            </a:r>
            <a:r>
              <a:rPr lang="en-MY" sz="2000" dirty="0" err="1"/>
              <a:t>Mohd</a:t>
            </a:r>
            <a:r>
              <a:rPr lang="en-MY" sz="2000" dirty="0"/>
              <a:t> Aziz </a:t>
            </a:r>
            <a:r>
              <a:rPr lang="en-MY" sz="2000" dirty="0" err="1"/>
              <a:t>Husni</a:t>
            </a:r>
            <a:endParaRPr lang="en-MY" sz="2000" dirty="0"/>
          </a:p>
          <a:p>
            <a:r>
              <a:rPr lang="en-MY" sz="2000" dirty="0"/>
              <a:t>Consultant Ophthalmologist  &amp; Glaucoma Specialist</a:t>
            </a:r>
          </a:p>
          <a:p>
            <a:r>
              <a:rPr lang="en-MY" sz="2000" dirty="0"/>
              <a:t>Hospital </a:t>
            </a:r>
            <a:r>
              <a:rPr lang="en-MY" sz="2000" dirty="0" err="1"/>
              <a:t>Selayang</a:t>
            </a:r>
            <a:endParaRPr lang="en-MY" sz="2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74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Answer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Visual acuity (VA)</a:t>
            </a:r>
          </a:p>
          <a:p>
            <a:r>
              <a:rPr lang="en-GB" sz="2800" dirty="0"/>
              <a:t>Relative afferent pupillary defect (RAPD)</a:t>
            </a:r>
          </a:p>
          <a:p>
            <a:r>
              <a:rPr lang="en-GB" sz="2800" dirty="0"/>
              <a:t>Cornea</a:t>
            </a:r>
          </a:p>
          <a:p>
            <a:r>
              <a:rPr lang="en-GB" sz="2800" dirty="0"/>
              <a:t>Anterior chamber</a:t>
            </a:r>
          </a:p>
          <a:p>
            <a:r>
              <a:rPr lang="en-GB" sz="2800" dirty="0"/>
              <a:t>Pupil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423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B0A35-D5C4-4EC8-9520-3DFF53D1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Ocular Examination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64BE09E-B1B8-4EF9-ABE8-323012D9AD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8815642"/>
              </p:ext>
            </p:extLst>
          </p:nvPr>
        </p:nvGraphicFramePr>
        <p:xfrm>
          <a:off x="704335" y="2045891"/>
          <a:ext cx="10787451" cy="353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5817">
                  <a:extLst>
                    <a:ext uri="{9D8B030D-6E8A-4147-A177-3AD203B41FA5}">
                      <a16:colId xmlns:a16="http://schemas.microsoft.com/office/drawing/2014/main" val="4133755061"/>
                    </a:ext>
                  </a:extLst>
                </a:gridCol>
                <a:gridCol w="3595817">
                  <a:extLst>
                    <a:ext uri="{9D8B030D-6E8A-4147-A177-3AD203B41FA5}">
                      <a16:colId xmlns:a16="http://schemas.microsoft.com/office/drawing/2014/main" val="3585568267"/>
                    </a:ext>
                  </a:extLst>
                </a:gridCol>
                <a:gridCol w="3595817">
                  <a:extLst>
                    <a:ext uri="{9D8B030D-6E8A-4147-A177-3AD203B41FA5}">
                      <a16:colId xmlns:a16="http://schemas.microsoft.com/office/drawing/2014/main" val="4025860828"/>
                    </a:ext>
                  </a:extLst>
                </a:gridCol>
              </a:tblGrid>
              <a:tr h="790066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Right Eye</a:t>
                      </a:r>
                    </a:p>
                    <a:p>
                      <a:pPr algn="ctr"/>
                      <a:endParaRPr lang="en-GB" sz="28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Left Eye</a:t>
                      </a:r>
                    </a:p>
                  </a:txBody>
                  <a:tcPr marL="121920" marR="12192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864205"/>
                  </a:ext>
                </a:extLst>
              </a:tr>
              <a:tr h="456764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VA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+mn-lt"/>
                          <a:cs typeface="Arial" panose="020B0604020202020204" pitchFamily="34" charset="0"/>
                        </a:rPr>
                        <a:t>6/12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+mn-lt"/>
                          <a:cs typeface="Arial" panose="020B0604020202020204" pitchFamily="34" charset="0"/>
                        </a:rPr>
                        <a:t>6/12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114903489"/>
                  </a:ext>
                </a:extLst>
              </a:tr>
              <a:tr h="446559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RAPD</a:t>
                      </a:r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+mn-lt"/>
                          <a:cs typeface="Arial" panose="020B0604020202020204" pitchFamily="34" charset="0"/>
                        </a:rPr>
                        <a:t>Positive RAPD right eye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217125"/>
                  </a:ext>
                </a:extLst>
              </a:tr>
              <a:tr h="446559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Cornea</a:t>
                      </a:r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+mn-lt"/>
                          <a:cs typeface="Arial" panose="020B0604020202020204" pitchFamily="34" charset="0"/>
                        </a:rPr>
                        <a:t>Clear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337990"/>
                  </a:ext>
                </a:extLst>
              </a:tr>
              <a:tr h="483949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Anterior Chamber</a:t>
                      </a:r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+mn-lt"/>
                          <a:cs typeface="Arial" panose="020B0604020202020204" pitchFamily="34" charset="0"/>
                        </a:rPr>
                        <a:t>Deep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100538"/>
                  </a:ext>
                </a:extLst>
              </a:tr>
              <a:tr h="446559"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>
                          <a:latin typeface="+mn-lt"/>
                          <a:cs typeface="Arial" panose="020B0604020202020204" pitchFamily="34" charset="0"/>
                        </a:rPr>
                        <a:t>Pupil</a:t>
                      </a:r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+mn-lt"/>
                          <a:cs typeface="Arial" panose="020B0604020202020204" pitchFamily="34" charset="0"/>
                        </a:rPr>
                        <a:t>Equal &amp; reactive to light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51480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5960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334DBC6-DC93-4E75-B795-9AF591E46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cs typeface="Arial" panose="020B0604020202020204" pitchFamily="34" charset="0"/>
              </a:rPr>
              <a:t>Ocular Examination</a:t>
            </a:r>
            <a:r>
              <a:rPr lang="en-GB" sz="2000" b="1" dirty="0">
                <a:cs typeface="Arial" panose="020B0604020202020204" pitchFamily="34" charset="0"/>
              </a:rPr>
              <a:t>-2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729E1E7-EEA9-4C14-B6A7-73A190349E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620278" y="2520778"/>
            <a:ext cx="4963724" cy="25892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60F291E-DA95-4243-ABC3-EC369BFA4E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cs typeface="Arial" panose="020B0604020202020204" pitchFamily="34" charset="0"/>
              </a:rPr>
              <a:t>Red reflex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GB" sz="2400" dirty="0">
                <a:cs typeface="Arial" panose="020B0604020202020204" pitchFamily="34" charset="0"/>
              </a:rPr>
              <a:t>Relatively good red reflex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GB" sz="2400" dirty="0">
                <a:cs typeface="Arial" panose="020B0604020202020204" pitchFamily="34" charset="0"/>
              </a:rPr>
              <a:t>Minimal cataract</a:t>
            </a:r>
          </a:p>
          <a:p>
            <a:pPr lvl="1"/>
            <a:endParaRPr lang="en-GB" sz="2000" dirty="0">
              <a:cs typeface="Arial" panose="020B0604020202020204" pitchFamily="34" charset="0"/>
            </a:endParaRPr>
          </a:p>
          <a:p>
            <a:pPr lvl="1"/>
            <a:endParaRPr lang="en-GB" sz="2000" dirty="0">
              <a:cs typeface="Arial" panose="020B0604020202020204" pitchFamily="34" charset="0"/>
            </a:endParaRPr>
          </a:p>
          <a:p>
            <a:pPr marL="271463" lvl="1" indent="-271463"/>
            <a:r>
              <a:rPr lang="en-GB" sz="2800" b="1" dirty="0">
                <a:solidFill>
                  <a:srgbClr val="FF0000"/>
                </a:solidFill>
                <a:cs typeface="Arial" panose="020B0604020202020204" pitchFamily="34" charset="0"/>
              </a:rPr>
              <a:t>Question 4. </a:t>
            </a:r>
            <a:r>
              <a:rPr lang="en-GB" sz="2800" b="1" dirty="0">
                <a:solidFill>
                  <a:srgbClr val="FF0000"/>
                </a:solidFill>
              </a:rPr>
              <a:t>What is next?</a:t>
            </a:r>
            <a:endParaRPr lang="en-GB" sz="2800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108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DB5E59E-4408-4E83-976B-0BAC3215F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Answer 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EDF415-B0ED-47AA-B4FB-562C947EC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Fundoscopy:</a:t>
            </a:r>
          </a:p>
          <a:p>
            <a:pPr marL="538163" indent="-363538">
              <a:buFont typeface="Wingdings" panose="05000000000000000000" pitchFamily="2" charset="2"/>
              <a:buChar char="Ø"/>
            </a:pPr>
            <a:r>
              <a:rPr lang="en-GB" sz="2400" dirty="0"/>
              <a:t>retina</a:t>
            </a:r>
          </a:p>
          <a:p>
            <a:pPr marL="538163" indent="-363538">
              <a:buFont typeface="Wingdings" panose="05000000000000000000" pitchFamily="2" charset="2"/>
              <a:buChar char="Ø"/>
            </a:pPr>
            <a:r>
              <a:rPr lang="en-GB" sz="2400" dirty="0"/>
              <a:t>macula</a:t>
            </a:r>
          </a:p>
          <a:p>
            <a:pPr marL="538163" indent="-363538">
              <a:buFont typeface="Wingdings" panose="05000000000000000000" pitchFamily="2" charset="2"/>
              <a:buChar char="Ø"/>
            </a:pPr>
            <a:r>
              <a:rPr lang="en-GB" sz="2400" dirty="0"/>
              <a:t>optic disc (OD)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230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Question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Describe what you see.</a:t>
            </a:r>
          </a:p>
          <a:p>
            <a:endParaRPr lang="en-MY" sz="2800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A156F9BA-6120-4DE4-982E-BB7BBB07181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851440" y="2458987"/>
            <a:ext cx="8289196" cy="30676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3841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FBC68-6EE3-464E-86D6-E580D02C8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cs typeface="Arial" panose="020B0604020202020204" pitchFamily="34" charset="0"/>
              </a:rPr>
              <a:t>Answer 5. Optic Disc Findings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CD778-C330-43F4-8FBD-980AB38715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Right eye</a:t>
            </a:r>
          </a:p>
          <a:p>
            <a:pPr marL="542925" lvl="1" indent="-3683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Cup: disc ratio (CDR) 0.7 pink</a:t>
            </a:r>
          </a:p>
          <a:p>
            <a:pPr marL="542925" lvl="1" indent="-3683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 cup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Left eye</a:t>
            </a:r>
          </a:p>
          <a:p>
            <a:pPr marL="542925" lvl="1" indent="-3683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CDR 0.4 pink</a:t>
            </a:r>
          </a:p>
          <a:p>
            <a:pPr lvl="1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CDR asymmetry &gt;0.2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0094368-ABDB-4CBC-9A2A-F854FED012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4787263" y="2624882"/>
            <a:ext cx="7058758" cy="26123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8393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Question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FF0000"/>
                </a:solidFill>
              </a:rPr>
              <a:t>What is your diagnosis?</a:t>
            </a:r>
          </a:p>
          <a:p>
            <a:endParaRPr lang="en-GB" b="1" dirty="0"/>
          </a:p>
          <a:p>
            <a:r>
              <a:rPr lang="en-GB" sz="2800" b="1" dirty="0">
                <a:solidFill>
                  <a:srgbClr val="FF0000"/>
                </a:solidFill>
              </a:rPr>
              <a:t>What is your plan?</a:t>
            </a:r>
          </a:p>
          <a:p>
            <a:pPr lvl="1"/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9062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2D2C8-544E-4E21-907E-FC7CAF05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Answer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C399-E978-4E7C-A14E-394F0EF28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/>
              <a:t>Diagnosis – </a:t>
            </a:r>
            <a:r>
              <a:rPr lang="en-GB" sz="2800" dirty="0"/>
              <a:t>?</a:t>
            </a:r>
            <a:r>
              <a:rPr lang="en-GB" sz="2400" dirty="0"/>
              <a:t>Open Angle Glaucoma</a:t>
            </a:r>
          </a:p>
          <a:p>
            <a:endParaRPr lang="en-GB" dirty="0"/>
          </a:p>
          <a:p>
            <a:r>
              <a:rPr lang="en-GB" sz="2800" b="1" dirty="0"/>
              <a:t>Plan</a:t>
            </a:r>
          </a:p>
          <a:p>
            <a:pPr marL="538163" lvl="1" indent="-352425">
              <a:buFont typeface="Wingdings" panose="05000000000000000000" pitchFamily="2" charset="2"/>
              <a:buChar char="Ø"/>
            </a:pPr>
            <a:r>
              <a:rPr lang="en-GB" sz="2400" dirty="0"/>
              <a:t>Refer - urgent or semi-urgent?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8602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Eye Clinic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Patient is seen in the Eye Clinic with presenting intraocular pressure (IOP) of 32 &amp; 28 mmHg in the right &amp; left eye respectively.</a:t>
            </a:r>
          </a:p>
          <a:p>
            <a:endParaRPr lang="en-MY" b="1" dirty="0">
              <a:solidFill>
                <a:srgbClr val="FF0000"/>
              </a:solidFill>
            </a:endParaRPr>
          </a:p>
          <a:p>
            <a:endParaRPr lang="en-MY" b="1" dirty="0">
              <a:solidFill>
                <a:srgbClr val="FF0000"/>
              </a:solidFill>
            </a:endParaRPr>
          </a:p>
          <a:p>
            <a:r>
              <a:rPr lang="en-MY" sz="2800" b="1" dirty="0">
                <a:solidFill>
                  <a:srgbClr val="FF0000"/>
                </a:solidFill>
              </a:rPr>
              <a:t>Question 7. </a:t>
            </a:r>
            <a:r>
              <a:rPr lang="en-GB" sz="2800" b="1" dirty="0">
                <a:solidFill>
                  <a:srgbClr val="FF0000"/>
                </a:solidFill>
              </a:rPr>
              <a:t>What else do you want to do?</a:t>
            </a:r>
            <a:endParaRPr lang="en-MY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>
                <a:solidFill>
                  <a:prstClr val="white"/>
                </a:solidFill>
              </a:rPr>
              <a:pPr/>
              <a:t>18</a:t>
            </a:fld>
            <a:endParaRPr lang="en-MY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9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B6450-CA99-4502-B792-B55FA5F6E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Answer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E7A76-E5EB-435E-B2F9-94877FAF5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 err="1"/>
              <a:t>Gonioscopy</a:t>
            </a: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A4AB4-BAB3-4470-ABB7-0C2C9F3F5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>
                <a:solidFill>
                  <a:prstClr val="white"/>
                </a:solidFill>
              </a:rPr>
              <a:pPr/>
              <a:t>19</a:t>
            </a:fld>
            <a:endParaRPr lang="en-MY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02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2AA2-A62F-47B0-9B8C-BF1336E0F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Key Point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8B79587-427A-4F83-9D99-0C11713AF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3077887"/>
            <a:ext cx="10972800" cy="1570588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1924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Question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FF0000"/>
                </a:solidFill>
              </a:rPr>
              <a:t>Describe what you see.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>
                <a:solidFill>
                  <a:prstClr val="white"/>
                </a:solidFill>
              </a:rPr>
              <a:pPr/>
              <a:t>20</a:t>
            </a:fld>
            <a:endParaRPr lang="en-MY">
              <a:solidFill>
                <a:prstClr val="white"/>
              </a:solidFill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474EF99-155A-4B45-A6F7-E34AA81557C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2689" y="2116899"/>
            <a:ext cx="6935025" cy="388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6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4ABD4-E22F-481C-80C8-D9F8B2B58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cs typeface="Arial" panose="020B0604020202020204" pitchFamily="34" charset="0"/>
              </a:rPr>
              <a:t>Answer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95A77-3F53-44EC-86B1-94BF57B445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cs typeface="Arial" panose="020B0604020202020204" pitchFamily="34" charset="0"/>
              </a:rPr>
              <a:t>Gonioscopy</a:t>
            </a:r>
          </a:p>
          <a:p>
            <a:pPr marL="542925" lvl="1" indent="-368300">
              <a:buFont typeface="Wingdings" panose="05000000000000000000" pitchFamily="2" charset="2"/>
              <a:buChar char="Ø"/>
            </a:pPr>
            <a:r>
              <a:rPr lang="en-GB" sz="2400" dirty="0">
                <a:cs typeface="Arial" panose="020B0604020202020204" pitchFamily="34" charset="0"/>
              </a:rPr>
              <a:t>Scleral spur &amp; ciliary body</a:t>
            </a:r>
          </a:p>
          <a:p>
            <a:pPr marL="533400" lvl="1" indent="0">
              <a:buNone/>
            </a:pPr>
            <a:r>
              <a:rPr lang="en-GB" sz="2400" dirty="0">
                <a:cs typeface="Arial" panose="020B0604020202020204" pitchFamily="34" charset="0"/>
              </a:rPr>
              <a:t>are visible</a:t>
            </a:r>
          </a:p>
          <a:p>
            <a:pPr marL="542925" lvl="1" indent="-368300">
              <a:buFont typeface="Wingdings" panose="05000000000000000000" pitchFamily="2" charset="2"/>
              <a:buChar char="Ø"/>
            </a:pPr>
            <a:r>
              <a:rPr lang="en-GB" sz="2400" dirty="0">
                <a:cs typeface="Arial" panose="020B0604020202020204" pitchFamily="34" charset="0"/>
              </a:rPr>
              <a:t>No peripheral anterior synechiae</a:t>
            </a:r>
          </a:p>
          <a:p>
            <a:pPr marL="542925" lvl="1" indent="-368300">
              <a:buFont typeface="Wingdings" panose="05000000000000000000" pitchFamily="2" charset="2"/>
              <a:buChar char="Ø"/>
            </a:pPr>
            <a:r>
              <a:rPr lang="en-GB" sz="2400" dirty="0">
                <a:cs typeface="Arial" panose="020B0604020202020204" pitchFamily="34" charset="0"/>
              </a:rPr>
              <a:t>No visible new vessels</a:t>
            </a:r>
          </a:p>
          <a:p>
            <a:pPr marL="174625" lvl="1" indent="0">
              <a:buNone/>
            </a:pPr>
            <a:endParaRPr lang="en-GB" sz="2000" dirty="0"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GB" sz="2000" dirty="0"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FF0000"/>
                </a:solidFill>
                <a:cs typeface="Arial" panose="020B0604020202020204" pitchFamily="34" charset="0"/>
              </a:rPr>
              <a:t>Impression?</a:t>
            </a:r>
          </a:p>
          <a:p>
            <a:pPr marL="547688" lvl="1" indent="-414338">
              <a:buFont typeface="Wingdings" panose="05000000000000000000" pitchFamily="2" charset="2"/>
              <a:buChar char="Ø"/>
            </a:pPr>
            <a:r>
              <a:rPr lang="en-GB" sz="2400" dirty="0">
                <a:cs typeface="Arial" panose="020B0604020202020204" pitchFamily="34" charset="0"/>
              </a:rPr>
              <a:t>Gonio Shaffer grade IV (open)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2373BF4-F095-425C-BB42-86148F1843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913311"/>
            <a:ext cx="5181600" cy="21759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>
                <a:solidFill>
                  <a:prstClr val="white"/>
                </a:solidFill>
              </a:rPr>
              <a:pPr/>
              <a:t>21</a:t>
            </a:fld>
            <a:endParaRPr lang="en-MY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3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Eye Clinic Review</a:t>
            </a:r>
            <a:r>
              <a:rPr lang="en-MY" sz="2000" b="1" dirty="0"/>
              <a:t>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cs typeface="Arial" panose="020B0604020202020204" pitchFamily="34" charset="0"/>
              </a:rPr>
              <a:t>Question 9. Describe the visual field (VF).</a:t>
            </a:r>
            <a:endParaRPr lang="en-MY" sz="2800" dirty="0"/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419A79E4-325A-46FF-A195-2D69808AFF0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33229" y="2427724"/>
            <a:ext cx="4066073" cy="37030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Content Placeholder 8">
            <a:extLst>
              <a:ext uri="{FF2B5EF4-FFF2-40B4-BE49-F238E27FC236}">
                <a16:creationId xmlns:a16="http://schemas.microsoft.com/office/drawing/2014/main" id="{654268BD-F0F7-4477-83C5-26B9A930817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9731" y="2427724"/>
            <a:ext cx="4080343" cy="37029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2500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cs typeface="Arial" panose="020B0604020202020204" pitchFamily="34" charset="0"/>
              </a:rPr>
              <a:t>Answer 9. Humphrey Visual Field</a:t>
            </a:r>
            <a:endParaRPr lang="en-MY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52109" y="1326541"/>
            <a:ext cx="4090771" cy="373107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485389" y="1326542"/>
            <a:ext cx="4109060" cy="37310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23</a:t>
            </a:fld>
            <a:endParaRPr lang="en-MY"/>
          </a:p>
        </p:txBody>
      </p:sp>
      <p:sp>
        <p:nvSpPr>
          <p:cNvPr id="12" name="TextBox 11"/>
          <p:cNvSpPr txBox="1"/>
          <p:nvPr/>
        </p:nvSpPr>
        <p:spPr>
          <a:xfrm>
            <a:off x="6574619" y="5057616"/>
            <a:ext cx="286969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/>
              <a:t> </a:t>
            </a:r>
            <a:r>
              <a:rPr lang="en-GB" sz="2400" dirty="0">
                <a:solidFill>
                  <a:srgbClr val="FF0000"/>
                </a:solidFill>
                <a:cs typeface="Arial" panose="020B0604020202020204" pitchFamily="34" charset="0"/>
              </a:rPr>
              <a:t>Right eye</a:t>
            </a:r>
            <a:r>
              <a:rPr lang="en-GB" sz="2400" dirty="0">
                <a:cs typeface="Arial" panose="020B0604020202020204" pitchFamily="34" charset="0"/>
              </a:rPr>
              <a:t> </a:t>
            </a:r>
          </a:p>
          <a:p>
            <a:pPr marL="442913" lvl="1" indent="-360363">
              <a:buFont typeface="Wingdings" panose="05000000000000000000" pitchFamily="2" charset="2"/>
              <a:buChar char="Ø"/>
            </a:pPr>
            <a:r>
              <a:rPr lang="en-GB" sz="2000" dirty="0">
                <a:cs typeface="Arial" panose="020B0604020202020204" pitchFamily="34" charset="0"/>
              </a:rPr>
              <a:t>Superior VF defect</a:t>
            </a:r>
          </a:p>
          <a:p>
            <a:pPr marL="442913" lvl="1" indent="-360363">
              <a:buFont typeface="Wingdings" panose="05000000000000000000" pitchFamily="2" charset="2"/>
              <a:buChar char="Ø"/>
            </a:pPr>
            <a:r>
              <a:rPr lang="en-GB" sz="2000" dirty="0">
                <a:cs typeface="Arial" panose="020B0604020202020204" pitchFamily="34" charset="0"/>
              </a:rPr>
              <a:t>MD -12.11 dB</a:t>
            </a:r>
          </a:p>
          <a:p>
            <a:endParaRPr lang="en-MY" dirty="0"/>
          </a:p>
        </p:txBody>
      </p:sp>
      <p:sp>
        <p:nvSpPr>
          <p:cNvPr id="13" name="TextBox 12"/>
          <p:cNvSpPr txBox="1"/>
          <p:nvPr/>
        </p:nvSpPr>
        <p:spPr>
          <a:xfrm>
            <a:off x="1485389" y="5210997"/>
            <a:ext cx="303852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cs typeface="Arial" panose="020B0604020202020204" pitchFamily="34" charset="0"/>
              </a:rPr>
              <a:t>Left eye</a:t>
            </a:r>
          </a:p>
          <a:p>
            <a:pPr marL="360363" lvl="1" indent="-360363">
              <a:buFont typeface="Wingdings" panose="05000000000000000000" pitchFamily="2" charset="2"/>
              <a:buChar char="Ø"/>
            </a:pPr>
            <a:r>
              <a:rPr lang="en-GB" sz="2000" dirty="0">
                <a:cs typeface="Arial" panose="020B0604020202020204" pitchFamily="34" charset="0"/>
              </a:rPr>
              <a:t>No obvious VF defect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0556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Question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82" y="1376362"/>
            <a:ext cx="9982200" cy="4572000"/>
          </a:xfrm>
        </p:spPr>
        <p:txBody>
          <a:bodyPr/>
          <a:lstStyle/>
          <a:p>
            <a:r>
              <a:rPr lang="en-MY" sz="2800" b="1" dirty="0">
                <a:solidFill>
                  <a:srgbClr val="FF0000"/>
                </a:solidFill>
              </a:rPr>
              <a:t>What are the investigations that can be done to aid the management of this patient?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278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Answer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sz="2800" dirty="0"/>
              <a:t>Central corneal thickness (CCT) </a:t>
            </a:r>
          </a:p>
          <a:p>
            <a:r>
              <a:rPr lang="en-MY" sz="2800" dirty="0"/>
              <a:t>Optic nerve head (ONH) &amp; retina nerve fibre layer (RNFL) imaging 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9653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47298-943E-4998-9F09-E4B8C16BE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653D7-5750-4193-A3B7-413672424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FF0000"/>
                </a:solidFill>
              </a:rPr>
              <a:t>What is your final diagnosis?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7264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47298-943E-4998-9F09-E4B8C16BE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Answer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653D7-5750-4193-A3B7-413672424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Right eye Primary Open Angle Glaucoma</a:t>
            </a:r>
          </a:p>
          <a:p>
            <a:r>
              <a:rPr lang="en-MY" sz="2800" dirty="0"/>
              <a:t>Left eye Ocular Hypertension</a:t>
            </a:r>
            <a:endParaRPr lang="en-GB" sz="2800" dirty="0"/>
          </a:p>
          <a:p>
            <a:r>
              <a:rPr lang="en-GB" sz="2800" dirty="0"/>
              <a:t>Bilateral Mild Cataract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2435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955F8-7C30-4B71-918A-18CEC4599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Conclusion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28</a:t>
            </a:fld>
            <a:endParaRPr lang="en-MY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4AE5E80F-6A73-4DC1-9280-795C341F63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7163" y="2217530"/>
            <a:ext cx="10056999" cy="29640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3888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Case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7805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CASE 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0968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93BC0-EEFA-45C3-97E5-30CE3D10F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7034C-F8CA-49A6-A029-651F60D18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600200"/>
            <a:ext cx="9982200" cy="4380470"/>
          </a:xfrm>
        </p:spPr>
        <p:txBody>
          <a:bodyPr/>
          <a:lstStyle/>
          <a:p>
            <a:r>
              <a:rPr lang="en-MY" sz="2800" dirty="0" err="1"/>
              <a:t>Mdm</a:t>
            </a:r>
            <a:r>
              <a:rPr lang="en-MY" sz="2800" dirty="0"/>
              <a:t> KHY, a 68-year-old Chinese lady, presents to </a:t>
            </a:r>
            <a:r>
              <a:rPr lang="en-MY" sz="2800" dirty="0" err="1"/>
              <a:t>Klinik</a:t>
            </a:r>
            <a:r>
              <a:rPr lang="en-MY" sz="2800" dirty="0"/>
              <a:t> Kesihatan with complaint of left painful red eye with sudden </a:t>
            </a:r>
            <a:r>
              <a:rPr lang="en-MY" sz="2800" dirty="0">
                <a:solidFill>
                  <a:srgbClr val="FF0000"/>
                </a:solidFill>
              </a:rPr>
              <a:t>deterioration of vision </a:t>
            </a:r>
            <a:r>
              <a:rPr lang="en-MY" sz="2800" dirty="0"/>
              <a:t>for 3 days duration. She has gradual reduction of vision for the past 1 year.</a:t>
            </a:r>
          </a:p>
          <a:p>
            <a:r>
              <a:rPr lang="en-MY" sz="2800" dirty="0"/>
              <a:t>She come today because her son is working elsewhere &amp; is only free during the weekends.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sz="2800" b="1" dirty="0">
                <a:solidFill>
                  <a:srgbClr val="FF0000"/>
                </a:solidFill>
              </a:rPr>
              <a:t>Question 1: What are the possible diagnoses?</a:t>
            </a:r>
            <a:endParaRPr lang="en-GB" sz="2800" b="1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0053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81047F3-FAE0-43C1-89B4-8D32B7211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Answer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2F4F68-2FF3-4D6E-9267-8EE768D37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Possible causes of painful red eyes:</a:t>
            </a:r>
          </a:p>
          <a:p>
            <a:pPr marL="538163" lvl="1" indent="-333375">
              <a:buFont typeface="Wingdings" panose="05000000000000000000" pitchFamily="2" charset="2"/>
              <a:buChar char="Ø"/>
            </a:pPr>
            <a:r>
              <a:rPr lang="en-GB" sz="2400" dirty="0"/>
              <a:t>Ocular trauma</a:t>
            </a:r>
          </a:p>
          <a:p>
            <a:pPr marL="538163" lvl="1" indent="-333375">
              <a:buFont typeface="Wingdings" panose="05000000000000000000" pitchFamily="2" charset="2"/>
              <a:buChar char="Ø"/>
            </a:pPr>
            <a:r>
              <a:rPr lang="en-GB" sz="2400" dirty="0"/>
              <a:t>Cornea ulcer/keratitis</a:t>
            </a:r>
          </a:p>
          <a:p>
            <a:pPr marL="538163" lvl="1" indent="-333375">
              <a:buFont typeface="Wingdings" panose="05000000000000000000" pitchFamily="2" charset="2"/>
              <a:buChar char="Ø"/>
            </a:pPr>
            <a:r>
              <a:rPr lang="en-GB" sz="2400" dirty="0"/>
              <a:t>Acute anterior uveitis</a:t>
            </a:r>
          </a:p>
          <a:p>
            <a:pPr marL="538163" lvl="1" indent="-333375">
              <a:buFont typeface="Wingdings" panose="05000000000000000000" pitchFamily="2" charset="2"/>
              <a:buChar char="Ø"/>
            </a:pPr>
            <a:r>
              <a:rPr lang="en-GB" sz="2400" dirty="0" err="1"/>
              <a:t>Scleritis</a:t>
            </a:r>
            <a:endParaRPr lang="en-GB" sz="2400" dirty="0"/>
          </a:p>
          <a:p>
            <a:pPr marL="538163" lvl="1" indent="-333375">
              <a:buFont typeface="Wingdings" panose="05000000000000000000" pitchFamily="2" charset="2"/>
              <a:buChar char="Ø"/>
            </a:pPr>
            <a:r>
              <a:rPr lang="en-GB" sz="2400" dirty="0"/>
              <a:t>Acute angle closure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3711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Question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What further questions would you like to ask her?</a:t>
            </a:r>
            <a:endParaRPr lang="en-MY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8992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F651E-EDD2-441D-88D9-96AE82C9D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Answer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7BB74-6A20-4FF0-87CE-82512277A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History</a:t>
            </a:r>
          </a:p>
          <a:p>
            <a:pPr marL="542925" lvl="1" indent="-271463">
              <a:buFont typeface="Wingdings" panose="05000000000000000000" pitchFamily="2" charset="2"/>
              <a:buChar char="Ø"/>
            </a:pPr>
            <a:r>
              <a:rPr lang="en-GB" sz="2400" dirty="0"/>
              <a:t>Trauma</a:t>
            </a:r>
          </a:p>
          <a:p>
            <a:pPr marL="542925" lvl="1" indent="-271463">
              <a:buFont typeface="Wingdings" panose="05000000000000000000" pitchFamily="2" charset="2"/>
              <a:buChar char="Ø"/>
            </a:pPr>
            <a:r>
              <a:rPr lang="en-GB" sz="2400" dirty="0"/>
              <a:t>Ocular surgery</a:t>
            </a:r>
          </a:p>
          <a:p>
            <a:pPr marL="542925" lvl="1" indent="-271463">
              <a:buFont typeface="Wingdings" panose="05000000000000000000" pitchFamily="2" charset="2"/>
              <a:buChar char="Ø"/>
            </a:pPr>
            <a:r>
              <a:rPr lang="en-GB" sz="2400" dirty="0"/>
              <a:t>Medical history</a:t>
            </a:r>
          </a:p>
          <a:p>
            <a:pPr marL="0" lvl="1" indent="0">
              <a:buNone/>
            </a:pPr>
            <a:endParaRPr lang="en-GB" sz="2000" dirty="0"/>
          </a:p>
          <a:p>
            <a:r>
              <a:rPr lang="en-GB" sz="2800" dirty="0"/>
              <a:t>Risk factors </a:t>
            </a:r>
          </a:p>
          <a:p>
            <a:pPr marL="542925" lvl="1" indent="-271463">
              <a:buFont typeface="Wingdings" panose="05000000000000000000" pitchFamily="2" charset="2"/>
              <a:buChar char="Ø"/>
            </a:pPr>
            <a:r>
              <a:rPr lang="en-GB" sz="2400" dirty="0"/>
              <a:t>Cataract</a:t>
            </a:r>
          </a:p>
          <a:p>
            <a:pPr marL="542925" lvl="1" indent="-271463">
              <a:buFont typeface="Wingdings" panose="05000000000000000000" pitchFamily="2" charset="2"/>
              <a:buChar char="Ø"/>
            </a:pPr>
            <a:r>
              <a:rPr lang="en-GB" sz="2400" dirty="0"/>
              <a:t>Refractive status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9610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EA2E7-8CD2-4F3A-9E21-6F649A2D7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History</a:t>
            </a:r>
            <a:r>
              <a:rPr lang="en-GB" sz="2000" b="1" dirty="0"/>
              <a:t>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65BAA-DC22-4085-B486-56E36D80C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544779"/>
            <a:ext cx="9982200" cy="4756151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No history of trauma/recent surgery to the eye</a:t>
            </a:r>
          </a:p>
          <a:p>
            <a:r>
              <a:rPr lang="en-GB" sz="2800" dirty="0"/>
              <a:t>No known medical problems</a:t>
            </a:r>
          </a:p>
          <a:p>
            <a:r>
              <a:rPr lang="en-MY" sz="2800" dirty="0"/>
              <a:t>She also complains of left sided intermittent headache &amp; seeing halos around the light for the past 1 week</a:t>
            </a:r>
            <a:r>
              <a:rPr lang="en-GB" sz="2800" dirty="0"/>
              <a:t>.</a:t>
            </a:r>
          </a:p>
          <a:p>
            <a:r>
              <a:rPr lang="en-GB" sz="2800" dirty="0"/>
              <a:t>Long-sighted (need glasses for reading since age of 10 years)</a:t>
            </a:r>
          </a:p>
          <a:p>
            <a:r>
              <a:rPr lang="en-MY" sz="2800" dirty="0"/>
              <a:t>She is also diagnosed to have cataract &amp; scheduled for left eye cataract surgery in 3-months’ time.</a:t>
            </a:r>
          </a:p>
          <a:p>
            <a:endParaRPr lang="en-GB" sz="800" dirty="0"/>
          </a:p>
          <a:p>
            <a:r>
              <a:rPr lang="en-GB" sz="2800" b="1" dirty="0">
                <a:solidFill>
                  <a:srgbClr val="FF0000"/>
                </a:solidFill>
              </a:rPr>
              <a:t>Question 3. How would you examine her?</a:t>
            </a:r>
          </a:p>
          <a:p>
            <a:endParaRPr lang="en-GB" sz="2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324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6A190-DD58-4395-8CBF-0884C8FCC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Answer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E542E-258B-4BEE-AF65-FA99A0CEE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Visual acuity</a:t>
            </a:r>
          </a:p>
          <a:p>
            <a:endParaRPr lang="en-GB" dirty="0"/>
          </a:p>
          <a:p>
            <a:r>
              <a:rPr lang="en-GB" sz="2800" dirty="0"/>
              <a:t>Torch light examination of anterior segment:</a:t>
            </a:r>
          </a:p>
          <a:p>
            <a:pPr marL="538163" lvl="1" indent="-352425">
              <a:buFont typeface="Wingdings" panose="05000000000000000000" pitchFamily="2" charset="2"/>
              <a:buChar char="Ø"/>
            </a:pPr>
            <a:r>
              <a:rPr lang="en-GB" sz="2400" dirty="0"/>
              <a:t>Pupillary examination including RAPD</a:t>
            </a:r>
          </a:p>
          <a:p>
            <a:pPr marL="538163" lvl="1" indent="-352425">
              <a:buFont typeface="Wingdings" panose="05000000000000000000" pitchFamily="2" charset="2"/>
              <a:buChar char="Ø"/>
            </a:pPr>
            <a:r>
              <a:rPr lang="en-GB" sz="2400" dirty="0"/>
              <a:t>Cornea</a:t>
            </a:r>
          </a:p>
          <a:p>
            <a:pPr marL="538163" lvl="1" indent="-352425">
              <a:buFont typeface="Wingdings" panose="05000000000000000000" pitchFamily="2" charset="2"/>
              <a:buChar char="Ø"/>
            </a:pPr>
            <a:r>
              <a:rPr lang="en-GB" sz="2400" dirty="0"/>
              <a:t>Anterior chamber depth</a:t>
            </a:r>
          </a:p>
          <a:p>
            <a:pPr marL="538163" lvl="1" indent="-352425">
              <a:buFont typeface="Wingdings" panose="05000000000000000000" pitchFamily="2" charset="2"/>
              <a:buChar char="Ø"/>
            </a:pPr>
            <a:r>
              <a:rPr lang="en-GB" sz="2400" dirty="0"/>
              <a:t>IOP</a:t>
            </a:r>
          </a:p>
          <a:p>
            <a:pPr marL="538163" lvl="1" indent="-352425">
              <a:buFont typeface="Wingdings" panose="05000000000000000000" pitchFamily="2" charset="2"/>
              <a:buChar char="Ø"/>
            </a:pPr>
            <a:r>
              <a:rPr lang="en-GB" sz="2400" dirty="0"/>
              <a:t>Lens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5484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B0A35-D5C4-4EC8-9520-3DFF53D1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VA &amp; RAPD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64BE09E-B1B8-4EF9-ABE8-323012D9AD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404518"/>
              </p:ext>
            </p:extLst>
          </p:nvPr>
        </p:nvGraphicFramePr>
        <p:xfrm>
          <a:off x="1104900" y="1903955"/>
          <a:ext cx="10105896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68632">
                  <a:extLst>
                    <a:ext uri="{9D8B030D-6E8A-4147-A177-3AD203B41FA5}">
                      <a16:colId xmlns:a16="http://schemas.microsoft.com/office/drawing/2014/main" val="4133755061"/>
                    </a:ext>
                  </a:extLst>
                </a:gridCol>
                <a:gridCol w="3368632">
                  <a:extLst>
                    <a:ext uri="{9D8B030D-6E8A-4147-A177-3AD203B41FA5}">
                      <a16:colId xmlns:a16="http://schemas.microsoft.com/office/drawing/2014/main" val="3585568267"/>
                    </a:ext>
                  </a:extLst>
                </a:gridCol>
                <a:gridCol w="3368632">
                  <a:extLst>
                    <a:ext uri="{9D8B030D-6E8A-4147-A177-3AD203B41FA5}">
                      <a16:colId xmlns:a16="http://schemas.microsoft.com/office/drawing/2014/main" val="4025860828"/>
                    </a:ext>
                  </a:extLst>
                </a:gridCol>
              </a:tblGrid>
              <a:tr h="80190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+mn-lt"/>
                          <a:cs typeface="Arial" panose="020B0604020202020204" pitchFamily="34" charset="0"/>
                        </a:rPr>
                        <a:t>Right Eye</a:t>
                      </a:r>
                    </a:p>
                    <a:p>
                      <a:pPr algn="ctr"/>
                      <a:endParaRPr lang="en-GB" sz="24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+mn-lt"/>
                          <a:cs typeface="Arial" panose="020B0604020202020204" pitchFamily="34" charset="0"/>
                        </a:rPr>
                        <a:t>Left Eye</a:t>
                      </a:r>
                    </a:p>
                  </a:txBody>
                  <a:tcPr marL="121920" marR="12192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864205"/>
                  </a:ext>
                </a:extLst>
              </a:tr>
              <a:tr h="1158301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2400" b="1" dirty="0">
                          <a:latin typeface="+mn-lt"/>
                          <a:cs typeface="Arial" panose="020B0604020202020204" pitchFamily="34" charset="0"/>
                        </a:rPr>
                        <a:t>VA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2400" dirty="0">
                          <a:latin typeface="+mn-lt"/>
                          <a:cs typeface="Arial" panose="020B0604020202020204" pitchFamily="34" charset="0"/>
                        </a:rPr>
                        <a:t>6/18</a:t>
                      </a:r>
                    </a:p>
                    <a:p>
                      <a:pPr algn="ctr"/>
                      <a:endParaRPr lang="en-GB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2400" dirty="0">
                          <a:latin typeface="+mn-lt"/>
                          <a:cs typeface="Arial" panose="020B0604020202020204" pitchFamily="34" charset="0"/>
                        </a:rPr>
                        <a:t>CF @ 1 foot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114903489"/>
                  </a:ext>
                </a:extLst>
              </a:tr>
              <a:tr h="1871101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2400" b="1" dirty="0">
                          <a:latin typeface="+mn-lt"/>
                          <a:cs typeface="Arial" panose="020B0604020202020204" pitchFamily="34" charset="0"/>
                        </a:rPr>
                        <a:t>RAPD </a:t>
                      </a:r>
                    </a:p>
                  </a:txBody>
                  <a:tcPr marL="121920" marR="121920"/>
                </a:tc>
                <a:tc gridSpan="2">
                  <a:txBody>
                    <a:bodyPr/>
                    <a:lstStyle/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39068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36</a:t>
            </a:fld>
            <a:endParaRPr lang="en-MY"/>
          </a:p>
        </p:txBody>
      </p:sp>
      <p:pic>
        <p:nvPicPr>
          <p:cNvPr id="7" name="Picture 6" descr="rapd">
            <a:extLst>
              <a:ext uri="{FF2B5EF4-FFF2-40B4-BE49-F238E27FC236}">
                <a16:creationId xmlns:a16="http://schemas.microsoft.com/office/drawing/2014/main" id="{C8F5B9DD-3765-4380-83AF-4DD29D45553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481" y="4175525"/>
            <a:ext cx="2832653" cy="13800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00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DF8DC-CA02-43CD-BBC1-5D0267BE6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 4. Describe what you see (left eye).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7B160C-B709-45C8-A435-56A4FBB319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1990" y="1553771"/>
            <a:ext cx="8628020" cy="43513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3205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65E36-646C-4D44-99EC-F2E633DAB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Answer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246B8-CD48-4256-A192-891B4936C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FF0000"/>
                </a:solidFill>
              </a:rPr>
              <a:t>Positive RAPD </a:t>
            </a:r>
            <a:r>
              <a:rPr lang="en-GB" sz="2800" dirty="0"/>
              <a:t>in the left eye</a:t>
            </a:r>
          </a:p>
          <a:p>
            <a:endParaRPr lang="en-GB" dirty="0"/>
          </a:p>
          <a:p>
            <a:r>
              <a:rPr lang="en-GB" sz="2800" dirty="0">
                <a:solidFill>
                  <a:srgbClr val="FF0000"/>
                </a:solidFill>
              </a:rPr>
              <a:t>Anterior segment examination</a:t>
            </a:r>
          </a:p>
          <a:p>
            <a:pPr marL="539750" lvl="1" indent="-354013">
              <a:buFont typeface="Wingdings" panose="05000000000000000000" pitchFamily="2" charset="2"/>
              <a:buChar char="Ø"/>
            </a:pPr>
            <a:r>
              <a:rPr lang="en-GB" sz="2400" dirty="0"/>
              <a:t>Injected conjunctiva</a:t>
            </a:r>
          </a:p>
          <a:p>
            <a:pPr marL="539750" lvl="1" indent="-354013">
              <a:buFont typeface="Wingdings" panose="05000000000000000000" pitchFamily="2" charset="2"/>
              <a:buChar char="Ø"/>
            </a:pPr>
            <a:r>
              <a:rPr lang="en-GB" sz="2400" dirty="0"/>
              <a:t>Hazy cornea</a:t>
            </a:r>
          </a:p>
          <a:p>
            <a:pPr marL="539750" lvl="1" indent="-354013">
              <a:buFont typeface="Wingdings" panose="05000000000000000000" pitchFamily="2" charset="2"/>
              <a:buChar char="Ø"/>
            </a:pPr>
            <a:r>
              <a:rPr lang="en-GB" sz="2400" dirty="0"/>
              <a:t>Shallow anterior chamber</a:t>
            </a:r>
          </a:p>
          <a:p>
            <a:pPr marL="539750" lvl="1" indent="-354013">
              <a:buFont typeface="Wingdings" panose="05000000000000000000" pitchFamily="2" charset="2"/>
              <a:buChar char="Ø"/>
            </a:pPr>
            <a:r>
              <a:rPr lang="en-GB" sz="2400" dirty="0"/>
              <a:t>Mid-dilated pupil</a:t>
            </a:r>
          </a:p>
          <a:p>
            <a:pPr marL="539750" lvl="1" indent="-354013">
              <a:buFont typeface="Wingdings" panose="05000000000000000000" pitchFamily="2" charset="2"/>
              <a:buChar char="Ø"/>
            </a:pPr>
            <a:r>
              <a:rPr lang="en-GB" sz="2400" dirty="0"/>
              <a:t>Iris atrophy</a:t>
            </a:r>
          </a:p>
          <a:p>
            <a:pPr marL="539750" lvl="1" indent="-354013">
              <a:buFont typeface="Wingdings" panose="05000000000000000000" pitchFamily="2" charset="2"/>
              <a:buChar char="Ø"/>
            </a:pPr>
            <a:r>
              <a:rPr lang="en-GB" sz="2400" dirty="0"/>
              <a:t>Moderate cataract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7860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C6C05-E844-4786-8334-45D46A9BD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Question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E2E06-457B-4105-AF97-20EFC9128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What is the most likely diagnosis?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sz="2800" b="1" dirty="0">
                <a:solidFill>
                  <a:srgbClr val="FF0000"/>
                </a:solidFill>
              </a:rPr>
              <a:t>How are you going to manage this lady?</a:t>
            </a:r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106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EA2A7-8BF5-41AF-AA93-26E0F719E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1C6D1-A494-4301-B1DF-389005694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Mr. A, 65-year-old Malay FELDA settler, is advised by his neighbour to go to the KK to get a referral letter for him to have his eye examined at a nearby eye clinic.</a:t>
            </a:r>
          </a:p>
          <a:p>
            <a:r>
              <a:rPr lang="en-MY" sz="2800" dirty="0"/>
              <a:t>He complains of </a:t>
            </a:r>
            <a:r>
              <a:rPr lang="en-MY" sz="2800" dirty="0">
                <a:solidFill>
                  <a:srgbClr val="FF0000"/>
                </a:solidFill>
              </a:rPr>
              <a:t>increasingly difficult </a:t>
            </a:r>
            <a:r>
              <a:rPr lang="en-MY" sz="2800" dirty="0"/>
              <a:t>to harvest his palm oil fruits due to reduction of vision for the past 6 months.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sz="2800" b="1" dirty="0">
                <a:solidFill>
                  <a:srgbClr val="FF0000"/>
                </a:solidFill>
              </a:rPr>
              <a:t>Question 1. What are the possible diagnoses?</a:t>
            </a: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4413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C6C05-E844-4786-8334-45D46A9BD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Answer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E2E06-457B-4105-AF97-20EFC9128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Diagnosis - Acute Angle Closure of Left Eye</a:t>
            </a:r>
          </a:p>
          <a:p>
            <a:endParaRPr lang="en-GB" dirty="0"/>
          </a:p>
          <a:p>
            <a:r>
              <a:rPr lang="en-GB" sz="2800" dirty="0"/>
              <a:t>Management:</a:t>
            </a:r>
          </a:p>
          <a:p>
            <a:pPr marL="623888" lvl="1" indent="-360363">
              <a:buFont typeface="Wingdings" panose="05000000000000000000" pitchFamily="2" charset="2"/>
              <a:buChar char="Ø"/>
            </a:pPr>
            <a:r>
              <a:rPr lang="en-GB" sz="2400" dirty="0"/>
              <a:t>Analgesics</a:t>
            </a:r>
          </a:p>
          <a:p>
            <a:pPr marL="623888" lvl="1" indent="-360363">
              <a:buFont typeface="Wingdings" panose="05000000000000000000" pitchFamily="2" charset="2"/>
              <a:buChar char="Ø"/>
            </a:pPr>
            <a:r>
              <a:rPr lang="en-GB" sz="2400" dirty="0"/>
              <a:t>Consult Eye MO on-call </a:t>
            </a:r>
          </a:p>
          <a:p>
            <a:pPr marL="623888" lvl="1" indent="-360363">
              <a:buFont typeface="Wingdings" panose="05000000000000000000" pitchFamily="2" charset="2"/>
              <a:buChar char="Ø"/>
            </a:pPr>
            <a:r>
              <a:rPr lang="en-GB" sz="2400" dirty="0"/>
              <a:t>Refer urgently to Eye Clinic</a:t>
            </a:r>
          </a:p>
          <a:p>
            <a:endParaRPr lang="en-GB" sz="2800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40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6138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B4A65-C819-4D7D-8E08-D1438A2F1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1E710-E782-42D1-AD17-6C70EFA20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41</a:t>
            </a:fld>
            <a:endParaRPr lang="en-MY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75BCDF-BB34-4247-9CEF-FC99504FD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6255" y="1690255"/>
            <a:ext cx="8334551" cy="41092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9355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4653BC-5003-48E7-A585-C371B87739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977887"/>
            <a:ext cx="10363200" cy="1532076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42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7935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B9924-A292-456E-9B81-CE31508D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Answer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9A74C-E6D3-4FB4-A747-64C6ABA9C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Possible diagnosis for progressive painless reduced vision:</a:t>
            </a:r>
          </a:p>
          <a:p>
            <a:pPr marL="630238" lvl="1" indent="-358775">
              <a:buFont typeface="Wingdings" panose="05000000000000000000" pitchFamily="2" charset="2"/>
              <a:buChar char="Ø"/>
            </a:pPr>
            <a:r>
              <a:rPr lang="en-GB" sz="2400" dirty="0"/>
              <a:t>Cataract</a:t>
            </a:r>
          </a:p>
          <a:p>
            <a:pPr marL="630238" lvl="1" indent="-358775">
              <a:buFont typeface="Wingdings" panose="05000000000000000000" pitchFamily="2" charset="2"/>
              <a:buChar char="Ø"/>
            </a:pPr>
            <a:r>
              <a:rPr lang="en-GB" sz="2400" dirty="0"/>
              <a:t>Open angle glaucoma</a:t>
            </a:r>
          </a:p>
          <a:p>
            <a:pPr marL="630238" lvl="1" indent="-358775">
              <a:buFont typeface="Wingdings" panose="05000000000000000000" pitchFamily="2" charset="2"/>
              <a:buChar char="Ø"/>
            </a:pPr>
            <a:r>
              <a:rPr lang="en-GB" sz="2400" dirty="0"/>
              <a:t>Age-related macula degeneration</a:t>
            </a:r>
          </a:p>
          <a:p>
            <a:pPr marL="630238" lvl="1" indent="-358775">
              <a:buFont typeface="Wingdings" panose="05000000000000000000" pitchFamily="2" charset="2"/>
              <a:buChar char="Ø"/>
            </a:pPr>
            <a:r>
              <a:rPr lang="en-GB" sz="2400" dirty="0"/>
              <a:t>Diabetic retinopathy &amp; maculopathy</a:t>
            </a:r>
          </a:p>
          <a:p>
            <a:pPr marL="630238" lvl="1" indent="-358775">
              <a:buFont typeface="Wingdings" panose="05000000000000000000" pitchFamily="2" charset="2"/>
              <a:buChar char="Ø"/>
            </a:pPr>
            <a:r>
              <a:rPr lang="en-GB" sz="2400" dirty="0"/>
              <a:t>Retinal detachment</a:t>
            </a:r>
          </a:p>
          <a:p>
            <a:pPr marL="627063" lvl="1" indent="0">
              <a:buNone/>
            </a:pPr>
            <a:endParaRPr lang="en-GB" sz="20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444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Question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What other history do you want to know?</a:t>
            </a:r>
            <a:endParaRPr lang="en-MY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620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32031-A24A-423D-9805-1C0D0EA33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Answer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43D55-AA93-4326-A019-794E706CA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Medical history</a:t>
            </a:r>
          </a:p>
          <a:p>
            <a:r>
              <a:rPr lang="en-MY" sz="2800" dirty="0"/>
              <a:t>Family history</a:t>
            </a:r>
          </a:p>
          <a:p>
            <a:r>
              <a:rPr lang="en-MY" sz="2800" dirty="0"/>
              <a:t>Refractive status</a:t>
            </a:r>
          </a:p>
          <a:p>
            <a:r>
              <a:rPr lang="en-MY" sz="2800" dirty="0"/>
              <a:t>Drug history i.e. steroids or complementary medicines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AB635-F131-4A43-9350-5465C05A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5693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A6364-6B89-4177-B5F4-7F8A60C1F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History</a:t>
            </a:r>
            <a:r>
              <a:rPr lang="en-GB" sz="2000" b="1" dirty="0"/>
              <a:t>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946DE-2768-488C-902B-25DB534A3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Medical history</a:t>
            </a:r>
          </a:p>
          <a:p>
            <a:pPr marL="538163" lvl="1" indent="-363538">
              <a:buFont typeface="Wingdings" panose="05000000000000000000" pitchFamily="2" charset="2"/>
              <a:buChar char="Ø"/>
            </a:pPr>
            <a:r>
              <a:rPr lang="en-GB" sz="2400" dirty="0"/>
              <a:t>Hypertensive for 5 years</a:t>
            </a:r>
          </a:p>
          <a:p>
            <a:pPr marL="538163" lvl="1" indent="-363538">
              <a:buFont typeface="Wingdings" panose="05000000000000000000" pitchFamily="2" charset="2"/>
              <a:buChar char="Ø"/>
            </a:pPr>
            <a:r>
              <a:rPr lang="en-GB" sz="2400" dirty="0"/>
              <a:t>Not known to have diabetes</a:t>
            </a:r>
          </a:p>
          <a:p>
            <a:pPr lvl="1"/>
            <a:endParaRPr lang="en-GB" sz="2000" dirty="0"/>
          </a:p>
          <a:p>
            <a:r>
              <a:rPr lang="en-GB" sz="2800" dirty="0"/>
              <a:t>Family history</a:t>
            </a:r>
          </a:p>
          <a:p>
            <a:pPr marL="533400" lvl="1" indent="-355600">
              <a:buFont typeface="Wingdings" panose="05000000000000000000" pitchFamily="2" charset="2"/>
              <a:buChar char="Ø"/>
            </a:pPr>
            <a:r>
              <a:rPr lang="en-GB" sz="2400" dirty="0"/>
              <a:t>Eldest brother (70-year-old) was told to have glaucoma but is currently blind after he defaulted his follow-up</a:t>
            </a:r>
          </a:p>
          <a:p>
            <a:pPr marL="533400" lvl="1" indent="-355600">
              <a:buFont typeface="Wingdings" panose="05000000000000000000" pitchFamily="2" charset="2"/>
              <a:buChar char="Ø"/>
            </a:pPr>
            <a:endParaRPr lang="en-GB" sz="2000" dirty="0"/>
          </a:p>
          <a:p>
            <a:r>
              <a:rPr lang="en-GB" sz="2800" dirty="0"/>
              <a:t>History of wearing glasses for distant vision (myopia)</a:t>
            </a:r>
          </a:p>
          <a:p>
            <a:pPr marL="174625" lvl="1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2006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0064-E65D-483C-B0D9-30F6E97D9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Examination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21EF5-856C-4CB4-BFEC-388E2913E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Vital signs</a:t>
            </a:r>
          </a:p>
          <a:p>
            <a:pPr marL="542925" lvl="1" indent="-357188">
              <a:buFont typeface="Wingdings" panose="05000000000000000000" pitchFamily="2" charset="2"/>
              <a:buChar char="Ø"/>
            </a:pPr>
            <a:r>
              <a:rPr lang="en-GB" sz="2400" dirty="0"/>
              <a:t>BP		    125/80 mmHg</a:t>
            </a:r>
          </a:p>
          <a:p>
            <a:pPr marL="542925" lvl="1" indent="-357188">
              <a:buFont typeface="Wingdings" panose="05000000000000000000" pitchFamily="2" charset="2"/>
              <a:buChar char="Ø"/>
            </a:pPr>
            <a:r>
              <a:rPr lang="en-GB" sz="2400" dirty="0"/>
              <a:t>PR		    70/min</a:t>
            </a:r>
          </a:p>
          <a:p>
            <a:pPr marL="542925" lvl="1" indent="-357188">
              <a:buFont typeface="Wingdings" panose="05000000000000000000" pitchFamily="2" charset="2"/>
              <a:buChar char="Ø"/>
            </a:pPr>
            <a:r>
              <a:rPr lang="en-GB" sz="2400" dirty="0"/>
              <a:t>Glucometer  4.5 mmol/L</a:t>
            </a:r>
          </a:p>
          <a:p>
            <a:endParaRPr lang="en-GB" dirty="0"/>
          </a:p>
          <a:p>
            <a:endParaRPr lang="en-GB" dirty="0"/>
          </a:p>
          <a:p>
            <a:r>
              <a:rPr lang="en-GB" sz="2800" b="1" dirty="0">
                <a:solidFill>
                  <a:srgbClr val="FF0000"/>
                </a:solidFill>
              </a:rPr>
              <a:t>Question 3. What are the anterior segment ocular signs do you want to look for?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8178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 TM CPG_2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 Other choice" id="{714D81E6-A72B-4875-85D1-BCA37607F0ED}" vid="{84DEA034-E9C0-44E1-95F4-11A3A9B608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Other choice</Template>
  <TotalTime>729</TotalTime>
  <Words>870</Words>
  <Application>Microsoft Office PowerPoint</Application>
  <PresentationFormat>Widescreen</PresentationFormat>
  <Paragraphs>265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Euphemia</vt:lpstr>
      <vt:lpstr>Plantagenet Cherokee</vt:lpstr>
      <vt:lpstr>Wingdings</vt:lpstr>
      <vt:lpstr>Theme TM CPG_2</vt:lpstr>
      <vt:lpstr>Training Module CPG Management of Glaucoma (SECOND EDITION) - Case Discussion 1</vt:lpstr>
      <vt:lpstr>Key Point</vt:lpstr>
      <vt:lpstr>CASE 1</vt:lpstr>
      <vt:lpstr>History</vt:lpstr>
      <vt:lpstr>Answer 1</vt:lpstr>
      <vt:lpstr>Question 2</vt:lpstr>
      <vt:lpstr>Answer 2</vt:lpstr>
      <vt:lpstr>History-2</vt:lpstr>
      <vt:lpstr>Examination</vt:lpstr>
      <vt:lpstr>Answer 3</vt:lpstr>
      <vt:lpstr>Ocular Examination</vt:lpstr>
      <vt:lpstr>Ocular Examination-2</vt:lpstr>
      <vt:lpstr>Answer 4</vt:lpstr>
      <vt:lpstr>Question 5</vt:lpstr>
      <vt:lpstr>Answer 5. Optic Disc Findings</vt:lpstr>
      <vt:lpstr>Question 6</vt:lpstr>
      <vt:lpstr>Answer 6</vt:lpstr>
      <vt:lpstr>Eye Clinic Review</vt:lpstr>
      <vt:lpstr>Answer 7</vt:lpstr>
      <vt:lpstr>Question 8</vt:lpstr>
      <vt:lpstr>Answer 8</vt:lpstr>
      <vt:lpstr>Eye Clinic Review-2</vt:lpstr>
      <vt:lpstr>Answer 9. Humphrey Visual Field</vt:lpstr>
      <vt:lpstr>Question 10</vt:lpstr>
      <vt:lpstr>Answer 10</vt:lpstr>
      <vt:lpstr>Question 11</vt:lpstr>
      <vt:lpstr>Answer 11</vt:lpstr>
      <vt:lpstr>Conclusion</vt:lpstr>
      <vt:lpstr>Case 2</vt:lpstr>
      <vt:lpstr>History</vt:lpstr>
      <vt:lpstr>Answer 1</vt:lpstr>
      <vt:lpstr>Question 2</vt:lpstr>
      <vt:lpstr>Answer 2</vt:lpstr>
      <vt:lpstr>History-2</vt:lpstr>
      <vt:lpstr>Answer 3</vt:lpstr>
      <vt:lpstr>VA &amp; RAPD</vt:lpstr>
      <vt:lpstr>Question 4. Describe what you see (left eye).</vt:lpstr>
      <vt:lpstr>Answer 4</vt:lpstr>
      <vt:lpstr>Question 5</vt:lpstr>
      <vt:lpstr>Answer 5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2</dc:title>
  <dc:creator>ct kayt</dc:creator>
  <cp:lastModifiedBy>Dr. Mohd. Aminuddin</cp:lastModifiedBy>
  <cp:revision>57</cp:revision>
  <dcterms:created xsi:type="dcterms:W3CDTF">2018-02-04T14:27:11Z</dcterms:created>
  <dcterms:modified xsi:type="dcterms:W3CDTF">2018-06-14T03:18:56Z</dcterms:modified>
</cp:coreProperties>
</file>